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87" r:id="rId9"/>
    <p:sldId id="263" r:id="rId10"/>
    <p:sldId id="288" r:id="rId11"/>
    <p:sldId id="289" r:id="rId12"/>
    <p:sldId id="290" r:id="rId13"/>
    <p:sldId id="291" r:id="rId14"/>
    <p:sldId id="299" r:id="rId15"/>
    <p:sldId id="292" r:id="rId16"/>
    <p:sldId id="293" r:id="rId17"/>
    <p:sldId id="264" r:id="rId18"/>
    <p:sldId id="294" r:id="rId19"/>
    <p:sldId id="265" r:id="rId20"/>
    <p:sldId id="295" r:id="rId21"/>
    <p:sldId id="266" r:id="rId22"/>
    <p:sldId id="297" r:id="rId23"/>
    <p:sldId id="275" r:id="rId24"/>
    <p:sldId id="296" r:id="rId25"/>
    <p:sldId id="276" r:id="rId26"/>
    <p:sldId id="298" r:id="rId27"/>
    <p:sldId id="318" r:id="rId28"/>
    <p:sldId id="319" r:id="rId29"/>
    <p:sldId id="300" r:id="rId30"/>
    <p:sldId id="301" r:id="rId31"/>
    <p:sldId id="268" r:id="rId32"/>
    <p:sldId id="306" r:id="rId33"/>
    <p:sldId id="267" r:id="rId34"/>
    <p:sldId id="317" r:id="rId35"/>
    <p:sldId id="269" r:id="rId36"/>
    <p:sldId id="270" r:id="rId37"/>
    <p:sldId id="320" r:id="rId38"/>
    <p:sldId id="271" r:id="rId39"/>
    <p:sldId id="322" r:id="rId40"/>
    <p:sldId id="272" r:id="rId41"/>
    <p:sldId id="321" r:id="rId42"/>
    <p:sldId id="273" r:id="rId43"/>
    <p:sldId id="274" r:id="rId44"/>
    <p:sldId id="316" r:id="rId45"/>
    <p:sldId id="277" r:id="rId46"/>
    <p:sldId id="279" r:id="rId47"/>
    <p:sldId id="308" r:id="rId48"/>
    <p:sldId id="305" r:id="rId49"/>
    <p:sldId id="307" r:id="rId50"/>
    <p:sldId id="303" r:id="rId51"/>
    <p:sldId id="309" r:id="rId52"/>
    <p:sldId id="314" r:id="rId53"/>
    <p:sldId id="315" r:id="rId54"/>
    <p:sldId id="302" r:id="rId55"/>
    <p:sldId id="311" r:id="rId56"/>
    <p:sldId id="313" r:id="rId57"/>
    <p:sldId id="281" r:id="rId58"/>
    <p:sldId id="312" r:id="rId59"/>
    <p:sldId id="282" r:id="rId60"/>
    <p:sldId id="283" r:id="rId61"/>
    <p:sldId id="284" r:id="rId62"/>
    <p:sldId id="285" r:id="rId63"/>
    <p:sldId id="323" r:id="rId64"/>
    <p:sldId id="286" r:id="rId65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56828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8067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44458147@N0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herocomic.com/2009/01/26/who-needs-git/index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a/8358039/1551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selman.com/blog/GitSupportForVisualStudioGitTFSAndVSPutIntoContext.aspx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tagged/git" TargetMode="External"/><Relationship Id="rId2" Type="http://schemas.openxmlformats.org/officeDocument/2006/relationships/hyperlink" Target="http://git-scm.com/book/en/v2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mgtfy.com/?q=git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270000" y="165100"/>
            <a:ext cx="10464800" cy="22164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GIT -Tips &amp; Tricks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0000" y="8242300"/>
            <a:ext cx="10464800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FFFFFF"/>
                </a:solidFill>
              </a:rPr>
              <a:t>Chris </a:t>
            </a:r>
            <a:r>
              <a:rPr sz="3200" dirty="0" smtClean="0">
                <a:solidFill>
                  <a:srgbClr val="FFFFFF"/>
                </a:solidFill>
              </a:rPr>
              <a:t>Bal</a:t>
            </a:r>
            <a:r>
              <a:rPr lang="en-US" sz="3200" dirty="0" smtClean="0">
                <a:solidFill>
                  <a:srgbClr val="FFFFFF"/>
                </a:solidFill>
              </a:rPr>
              <a:t>l</a:t>
            </a:r>
            <a:r>
              <a:rPr sz="3200" dirty="0" smtClean="0">
                <a:solidFill>
                  <a:srgbClr val="FFFFFF"/>
                </a:solidFill>
              </a:rPr>
              <a:t>ance</a:t>
            </a:r>
            <a:endParaRPr lang="en-US" sz="32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 smtClean="0"/>
              <a:t>@</a:t>
            </a:r>
            <a:r>
              <a:rPr lang="en-US" dirty="0" err="1" smtClean="0"/>
              <a:t>ballance</a:t>
            </a:r>
            <a:r>
              <a:rPr lang="en-US" dirty="0"/>
              <a:t> </a:t>
            </a:r>
            <a:endParaRPr lang="en-US" dirty="0" smtClean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 smtClean="0"/>
              <a:t>Diligent Board Member Services</a:t>
            </a:r>
            <a:endParaRPr sz="3200" dirty="0">
              <a:solidFill>
                <a:srgbClr val="FFFFFF"/>
              </a:solidFill>
            </a:endParaRPr>
          </a:p>
        </p:txBody>
      </p:sp>
      <p:pic>
        <p:nvPicPr>
          <p:cNvPr id="34" name="git_r_don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8306" y="2711876"/>
            <a:ext cx="7588188" cy="5168048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5781154" y="7872628"/>
            <a:ext cx="4546973" cy="535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sz="1400" u="sng" dirty="0">
                <a:solidFill>
                  <a:srgbClr val="FFFFFF"/>
                </a:solidFill>
                <a:hlinkClick r:id="rId3"/>
              </a:rPr>
              <a:t>https://www.flickr.com/photos/44458147@N00/</a:t>
            </a:r>
          </a:p>
        </p:txBody>
      </p:sp>
      <p:pic>
        <p:nvPicPr>
          <p:cNvPr id="36" name="creativecommons.png"/>
          <p:cNvPicPr/>
          <p:nvPr/>
        </p:nvPicPr>
        <p:blipFill>
          <a:blip r:embed="rId4">
            <a:alphaModFix amt="85000"/>
            <a:extLst/>
          </a:blip>
          <a:stretch>
            <a:fillRect/>
          </a:stretch>
        </p:blipFill>
        <p:spPr>
          <a:xfrm>
            <a:off x="6360145" y="7893456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Snapshots vs. Diffs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 thinks about versioning differently than most other systems</a:t>
            </a:r>
          </a:p>
          <a:p>
            <a:r>
              <a:rPr lang="en-US" dirty="0" smtClean="0"/>
              <a:t>Each commit is a snapshot of the entire codebase that can be pulled down quickly</a:t>
            </a:r>
          </a:p>
          <a:p>
            <a:r>
              <a:rPr lang="en-US" dirty="0" smtClean="0"/>
              <a:t>Only differences are stored, not full directory listings.  Points in time are generated from 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75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Location, location, location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Nearly everything with GIT is done locally</a:t>
            </a:r>
          </a:p>
          <a:p>
            <a:r>
              <a:rPr lang="en-US" dirty="0" smtClean="0"/>
              <a:t>Really fast when compared with online-only, or online-mostly SC. (TFS)</a:t>
            </a:r>
          </a:p>
          <a:p>
            <a:r>
              <a:rPr lang="en-US" dirty="0" smtClean="0"/>
              <a:t>Work offline with nearly no differences in how you work until you’re ready to share your code </a:t>
            </a:r>
          </a:p>
          <a:p>
            <a:r>
              <a:rPr lang="en-US" dirty="0" smtClean="0"/>
              <a:t>Changes worth sharing can be pushed to remote repo or requested to be added via a Pull Request.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74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Integrity &amp; 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Everyone who has pulled down the code has all the history of the project.  Lose a machine? No problem, just pull from another machine’s repo.</a:t>
            </a:r>
          </a:p>
          <a:p>
            <a:r>
              <a:rPr lang="en-US" sz="3600" dirty="0" smtClean="0"/>
              <a:t>Everything has a SHA-1 hash checksum.  It’s nearly impossible to make a change without GIT knowing about it and storing it in the repo history.</a:t>
            </a:r>
          </a:p>
          <a:p>
            <a:r>
              <a:rPr lang="en-US" sz="3600" dirty="0" smtClean="0"/>
              <a:t>Find any commit you’ve ever committed to the master branch, and roll back to that state any time.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43600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Big Rocks -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6200" dirty="0" smtClean="0"/>
              <a:t>Working Directory</a:t>
            </a:r>
          </a:p>
          <a:p>
            <a:pPr lvl="2"/>
            <a:r>
              <a:rPr lang="en-US" sz="4500" dirty="0" smtClean="0"/>
              <a:t>The current state of things on your local machine</a:t>
            </a:r>
          </a:p>
          <a:p>
            <a:r>
              <a:rPr lang="en-US" sz="6000" dirty="0" smtClean="0"/>
              <a:t>Staging Area</a:t>
            </a:r>
          </a:p>
          <a:p>
            <a:pPr lvl="2"/>
            <a:r>
              <a:rPr lang="en-US" sz="4500" dirty="0" smtClean="0"/>
              <a:t>Changes that have been promoted and are ready to be committed to a repo.  </a:t>
            </a:r>
          </a:p>
          <a:p>
            <a:pPr lvl="2"/>
            <a:r>
              <a:rPr lang="en-US" sz="4500" dirty="0" smtClean="0"/>
              <a:t>Does not have to align to your Working directory’s current state.</a:t>
            </a:r>
          </a:p>
          <a:p>
            <a:r>
              <a:rPr lang="en-US" sz="6200" dirty="0" smtClean="0"/>
              <a:t>Repository</a:t>
            </a:r>
          </a:p>
          <a:p>
            <a:pPr lvl="2"/>
            <a:r>
              <a:rPr lang="en-US" sz="4500" dirty="0" smtClean="0"/>
              <a:t>Where code goes when you want to share it with others</a:t>
            </a:r>
          </a:p>
          <a:p>
            <a:pPr lvl="2"/>
            <a:r>
              <a:rPr lang="en-US" sz="4500" dirty="0" smtClean="0"/>
              <a:t>Current state can be pulled down at any time into your Working Directory</a:t>
            </a:r>
          </a:p>
          <a:p>
            <a:pPr lvl="2"/>
            <a:r>
              <a:rPr lang="en-US" sz="4500" dirty="0" smtClean="0"/>
              <a:t>Semi-permanent storage.  Should only go forward, almost never has history rewritten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4684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Change Lifecycle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90201" y="3252590"/>
            <a:ext cx="11224398" cy="4804016"/>
            <a:chOff x="827902" y="2931314"/>
            <a:chExt cx="11224398" cy="4804016"/>
          </a:xfrm>
        </p:grpSpPr>
        <p:sp>
          <p:nvSpPr>
            <p:cNvPr id="6" name="Rectangle 5"/>
            <p:cNvSpPr/>
            <p:nvPr/>
          </p:nvSpPr>
          <p:spPr>
            <a:xfrm>
              <a:off x="827902" y="2931314"/>
              <a:ext cx="11224398" cy="4804016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684" y="3119427"/>
              <a:ext cx="10613432" cy="4035136"/>
            </a:xfrm>
            <a:prstGeom prst="rect">
              <a:avLst/>
            </a:prstGeom>
          </p:spPr>
        </p:pic>
      </p:grpSp>
      <p:sp>
        <p:nvSpPr>
          <p:cNvPr id="8" name="Shape 63"/>
          <p:cNvSpPr/>
          <p:nvPr/>
        </p:nvSpPr>
        <p:spPr>
          <a:xfrm>
            <a:off x="5702298" y="8091556"/>
            <a:ext cx="6412301" cy="306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1" indent="221742" algn="r" defTabSz="566674">
              <a:defRPr sz="1800">
                <a:solidFill>
                  <a:srgbClr val="000000"/>
                </a:solidFill>
              </a:defRPr>
            </a:pPr>
            <a:r>
              <a:rPr sz="1358" u="sng" dirty="0" smtClean="0">
                <a:solidFill>
                  <a:srgbClr val="FFFFFF"/>
                </a:solidFill>
              </a:rPr>
              <a:t>http://git-scm.com/book/en/v2</a:t>
            </a:r>
            <a:endParaRPr sz="1358" dirty="0">
              <a:solidFill>
                <a:srgbClr val="FFFFFF"/>
              </a:solidFill>
            </a:endParaRPr>
          </a:p>
        </p:txBody>
      </p:sp>
      <p:pic>
        <p:nvPicPr>
          <p:cNvPr id="9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9622329" y="8091556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5034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GIT Console - Windows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GIT Shell	</a:t>
            </a:r>
          </a:p>
          <a:p>
            <a:pPr lvl="2"/>
            <a:r>
              <a:rPr lang="en-US" sz="3600" dirty="0" smtClean="0"/>
              <a:t>Installs with GIT for Windows</a:t>
            </a:r>
          </a:p>
          <a:p>
            <a:pPr lvl="2"/>
            <a:r>
              <a:rPr lang="en-US" sz="3600" dirty="0" smtClean="0"/>
              <a:t>Leverages PowerShell</a:t>
            </a:r>
          </a:p>
          <a:p>
            <a:r>
              <a:rPr lang="en-US" sz="3600" dirty="0" smtClean="0"/>
              <a:t>Cygwin GIT (</a:t>
            </a:r>
            <a:r>
              <a:rPr lang="en-US" sz="3600" dirty="0" err="1" smtClean="0"/>
              <a:t>msysGIT</a:t>
            </a:r>
            <a:r>
              <a:rPr lang="en-US" sz="3600" dirty="0" smtClean="0"/>
              <a:t>)</a:t>
            </a:r>
          </a:p>
          <a:p>
            <a:pPr lvl="2"/>
            <a:r>
              <a:rPr lang="en-US" sz="3600" dirty="0" smtClean="0"/>
              <a:t>Similar to a Bash shell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7623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smtClean="0"/>
              <a:t>GIT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Ignore files and directories selectively (not my </a:t>
            </a:r>
            <a:r>
              <a:rPr lang="en-US" sz="3600" dirty="0" err="1" smtClean="0"/>
              <a:t>dlls</a:t>
            </a:r>
            <a:r>
              <a:rPr lang="en-US" sz="3600" dirty="0" smtClean="0"/>
              <a:t>!)</a:t>
            </a:r>
          </a:p>
          <a:p>
            <a:r>
              <a:rPr lang="en-US" sz="3600" dirty="0" smtClean="0"/>
              <a:t>Customize DIFF and MERGE tools</a:t>
            </a:r>
          </a:p>
          <a:p>
            <a:r>
              <a:rPr lang="en-US" sz="3600" dirty="0" smtClean="0"/>
              <a:t>Set your home directory (also easy in GIT Windows)</a:t>
            </a:r>
          </a:p>
          <a:p>
            <a:r>
              <a:rPr lang="en-US" sz="3600" dirty="0" smtClean="0"/>
              <a:t>Global or local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9508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79729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GIT…</a:t>
            </a:r>
          </a:p>
          <a:p>
            <a:pPr lvl="0" defTabSz="379729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 </a:t>
            </a:r>
          </a:p>
          <a:p>
            <a:pPr lvl="0" defTabSz="379729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via its</a:t>
            </a:r>
          </a:p>
          <a:p>
            <a:pPr lvl="0" defTabSz="379729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commands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952500"/>
            <a:ext cx="11099800" cy="1568278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GITing</a:t>
            </a:r>
            <a:r>
              <a:rPr lang="en-US" dirty="0" smtClean="0"/>
              <a:t> help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GIT HELP</a:t>
            </a:r>
          </a:p>
          <a:p>
            <a:r>
              <a:rPr lang="en-US" sz="3600" dirty="0" smtClean="0"/>
              <a:t>GIT HELP &lt;verb&gt;</a:t>
            </a:r>
          </a:p>
          <a:p>
            <a:r>
              <a:rPr lang="en-US" sz="3600" dirty="0" smtClean="0"/>
              <a:t>GIT &lt;verb&gt; --HELP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15819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INIT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2009-01-26-who-needs-g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" y="3006167"/>
            <a:ext cx="12413921" cy="3928242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5870054" y="6921500"/>
            <a:ext cx="6848104" cy="535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3"/>
              </a:rPr>
              <a:t>http://www.geekherocomic.com/2009/01/26/who-needs-git/index.html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963827"/>
            <a:ext cx="11099800" cy="8129373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GIT INIT</a:t>
            </a:r>
          </a:p>
          <a:p>
            <a:pPr lvl="2"/>
            <a:r>
              <a:rPr lang="en-US" sz="3600" dirty="0" smtClean="0"/>
              <a:t>Makes your current directory GIT-</a:t>
            </a:r>
            <a:r>
              <a:rPr lang="en-US" sz="3600" dirty="0" err="1" smtClean="0"/>
              <a:t>tastic</a:t>
            </a:r>
            <a:endParaRPr lang="en-US" sz="3600" dirty="0" smtClean="0"/>
          </a:p>
          <a:p>
            <a:pPr lvl="2"/>
            <a:r>
              <a:rPr lang="en-US" sz="3600" dirty="0" smtClean="0"/>
              <a:t>Adds a hidden .GIT folder that stores your index</a:t>
            </a:r>
          </a:p>
          <a:p>
            <a:pPr lvl="2"/>
            <a:r>
              <a:rPr lang="en-US" sz="3600" dirty="0" smtClean="0"/>
              <a:t>Run it anywhere you like, GIT anything at all. </a:t>
            </a:r>
          </a:p>
          <a:p>
            <a:pPr lvl="2"/>
            <a:r>
              <a:rPr lang="en-US" sz="3600" dirty="0" smtClean="0"/>
              <a:t>Not necessary if you do a CLONE of an existing repository.  In fact, I usually create on GitHub and do a clone instead of using INIT.</a:t>
            </a:r>
          </a:p>
          <a:p>
            <a:pPr lvl="2"/>
            <a:r>
              <a:rPr lang="en-US" sz="3600" dirty="0" smtClean="0"/>
              <a:t>Creates a default ‘master’ branch to work out of and sets your current Working Directory to ‘master’ (CHECKOUT MASTER).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140397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CLONE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31" y="3577280"/>
            <a:ext cx="5941089" cy="4337221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41405" y="963827"/>
            <a:ext cx="11767215" cy="1717589"/>
          </a:xfrm>
        </p:spPr>
        <p:txBody>
          <a:bodyPr wrap="square">
            <a:normAutofit/>
          </a:bodyPr>
          <a:lstStyle/>
          <a:p>
            <a:r>
              <a:rPr lang="en-US" sz="3600" dirty="0"/>
              <a:t>GIT CLONE </a:t>
            </a:r>
            <a:r>
              <a:rPr lang="en-US" sz="3600" dirty="0" smtClean="0"/>
              <a:t> </a:t>
            </a:r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smtClean="0"/>
              <a:t>github.com/ballance/GitTipsAndTricks.git</a:t>
            </a:r>
            <a:endParaRPr lang="en-US" sz="3600" dirty="0" smtClean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-153644" y="2842054"/>
            <a:ext cx="6486396" cy="580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normAutofit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6670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marL="3111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marL="35560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marL="4000500" indent="-444500" defTabSz="584200">
              <a:spcBef>
                <a:spcPts val="4200"/>
              </a:spcBef>
              <a:buSzPct val="75000"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2" algn="l"/>
            <a:r>
              <a:rPr lang="en-US" sz="2000" dirty="0" smtClean="0"/>
              <a:t>Makes your local directory a Working Directory for a remote repository</a:t>
            </a:r>
          </a:p>
          <a:p>
            <a:pPr lvl="2" algn="l"/>
            <a:r>
              <a:rPr lang="en-US" sz="2000" dirty="0" smtClean="0"/>
              <a:t>Does all the same things that GIT INIT does, but also wires up everything for you to PUSH, PULL, FETCH, MERGE, etc.</a:t>
            </a:r>
          </a:p>
          <a:p>
            <a:pPr lvl="2" algn="l"/>
            <a:r>
              <a:rPr lang="en-US" sz="2000" dirty="0" smtClean="0"/>
              <a:t>Do this one directory *above* where you want the project’s root Working Directory.</a:t>
            </a:r>
          </a:p>
          <a:p>
            <a:pPr lvl="2" algn="l"/>
            <a:r>
              <a:rPr lang="en-US" sz="2000" dirty="0" smtClean="0"/>
              <a:t>Get the URL from the GitHub website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1000949" y="7866232"/>
            <a:ext cx="1524135" cy="301301"/>
            <a:chOff x="11000949" y="7866232"/>
            <a:chExt cx="1524135" cy="301301"/>
          </a:xfrm>
        </p:grpSpPr>
        <p:pic>
          <p:nvPicPr>
            <p:cNvPr id="8" name="creativecommons.png"/>
            <p:cNvPicPr/>
            <p:nvPr/>
          </p:nvPicPr>
          <p:blipFill>
            <a:blip r:embed="rId3">
              <a:alphaModFix amt="85000"/>
              <a:extLst/>
            </a:blip>
            <a:stretch>
              <a:fillRect/>
            </a:stretch>
          </p:blipFill>
          <p:spPr>
            <a:xfrm>
              <a:off x="11080425" y="7938055"/>
              <a:ext cx="204763" cy="20476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Rectangle 8"/>
            <p:cNvSpPr/>
            <p:nvPr/>
          </p:nvSpPr>
          <p:spPr>
            <a:xfrm>
              <a:off x="11000949" y="7866232"/>
              <a:ext cx="1524135" cy="3013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indent="221742" algn="r" defTabSz="566674">
                <a:defRPr sz="1800">
                  <a:solidFill>
                    <a:srgbClr val="000000"/>
                  </a:solidFill>
                </a:defRPr>
              </a:pPr>
              <a:r>
                <a:rPr lang="en-US" sz="1358" dirty="0" smtClean="0"/>
                <a:t>Chris Ballance</a:t>
              </a:r>
              <a:endParaRPr lang="en-US" sz="1358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236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ADD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ADD</a:t>
            </a:r>
          </a:p>
          <a:p>
            <a:pPr lvl="1"/>
            <a:r>
              <a:rPr lang="en-US" sz="3600" dirty="0" smtClean="0"/>
              <a:t>Adds a file to your local staging area</a:t>
            </a:r>
          </a:p>
          <a:p>
            <a:pPr lvl="2"/>
            <a:r>
              <a:rPr lang="en-US" sz="3600" dirty="0" smtClean="0"/>
              <a:t>GIT ADD *</a:t>
            </a:r>
          </a:p>
          <a:p>
            <a:pPr lvl="2"/>
            <a:r>
              <a:rPr lang="en-US" sz="3600" dirty="0" smtClean="0"/>
              <a:t>GIT ADD </a:t>
            </a:r>
            <a:r>
              <a:rPr lang="en-US" sz="3600" dirty="0" err="1" smtClean="0"/>
              <a:t>filename.cs</a:t>
            </a:r>
            <a:endParaRPr lang="en-US" sz="3600" dirty="0" smtClean="0"/>
          </a:p>
          <a:p>
            <a:pPr lvl="2"/>
            <a:r>
              <a:rPr lang="en-US" sz="3600" dirty="0" smtClean="0"/>
              <a:t>GIT ADD * -u</a:t>
            </a:r>
          </a:p>
        </p:txBody>
      </p:sp>
    </p:spTree>
    <p:extLst>
      <p:ext uri="{BB962C8B-B14F-4D97-AF65-F5344CB8AC3E}">
        <p14:creationId xmlns:p14="http://schemas.microsoft.com/office/powerpoint/2010/main" val="476407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COMMIT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COMMIT</a:t>
            </a:r>
          </a:p>
          <a:p>
            <a:pPr lvl="1"/>
            <a:r>
              <a:rPr lang="en-US" sz="3600" dirty="0" smtClean="0"/>
              <a:t>Commits to your local repo, ready for push to a remote repo</a:t>
            </a:r>
          </a:p>
          <a:p>
            <a:pPr lvl="2"/>
            <a:r>
              <a:rPr lang="en-US" sz="3600" dirty="0" smtClean="0"/>
              <a:t>GIT COMMIT </a:t>
            </a:r>
          </a:p>
          <a:p>
            <a:pPr lvl="3"/>
            <a:r>
              <a:rPr lang="en-US" sz="3600" dirty="0" smtClean="0"/>
              <a:t>Opens a text editor to make comments</a:t>
            </a:r>
          </a:p>
          <a:p>
            <a:pPr lvl="2"/>
            <a:r>
              <a:rPr lang="en-US" sz="3600" dirty="0" smtClean="0"/>
              <a:t>GIT COMMIT –m ‘Something amazing’</a:t>
            </a:r>
          </a:p>
        </p:txBody>
      </p:sp>
    </p:spTree>
    <p:extLst>
      <p:ext uri="{BB962C8B-B14F-4D97-AF65-F5344CB8AC3E}">
        <p14:creationId xmlns:p14="http://schemas.microsoft.com/office/powerpoint/2010/main" val="607733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</a:t>
            </a:r>
            <a:r>
              <a:rPr sz="8000" dirty="0" smtClean="0">
                <a:solidFill>
                  <a:srgbClr val="FFFFFF"/>
                </a:solidFill>
              </a:rPr>
              <a:t>GIT</a:t>
            </a:r>
            <a:r>
              <a:rPr lang="en-US" sz="8000" dirty="0" smtClean="0">
                <a:solidFill>
                  <a:srgbClr val="FFFFFF"/>
                </a:solidFill>
              </a:rPr>
              <a:t> MERGE</a:t>
            </a:r>
            <a:br>
              <a:rPr lang="en-US" sz="8000" dirty="0" smtClean="0">
                <a:solidFill>
                  <a:srgbClr val="FFFFFF"/>
                </a:solidFill>
              </a:rPr>
            </a:br>
            <a:r>
              <a:rPr lang="en-US" sz="1800" dirty="0" smtClean="0">
                <a:solidFill>
                  <a:srgbClr val="000000"/>
                </a:solidFill>
              </a:rPr>
              <a:t>or GIT MERGETOOL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95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MERGE &lt;branch-to-merge-from&gt;</a:t>
            </a:r>
          </a:p>
          <a:p>
            <a:pPr lvl="1"/>
            <a:r>
              <a:rPr lang="en-US" sz="3600" dirty="0" smtClean="0"/>
              <a:t>Merges another branch (even remote) to your local branch in your current Working Directory</a:t>
            </a:r>
          </a:p>
          <a:p>
            <a:pPr lvl="1"/>
            <a:r>
              <a:rPr lang="en-US" sz="3600" dirty="0" smtClean="0"/>
              <a:t>Can be tricky at the command line if there are conflicting changes.</a:t>
            </a:r>
          </a:p>
          <a:p>
            <a:pPr lvl="1"/>
            <a:r>
              <a:rPr lang="en-US" sz="3600" dirty="0" smtClean="0"/>
              <a:t>GIT MERGETOOL (if configured) is much preferred</a:t>
            </a:r>
          </a:p>
          <a:p>
            <a:pPr lvl="1"/>
            <a:r>
              <a:rPr lang="en-US" sz="3600" dirty="0" smtClean="0"/>
              <a:t>Read all about merging here…</a:t>
            </a:r>
          </a:p>
          <a:p>
            <a:pPr lvl="2"/>
            <a:r>
              <a:rPr lang="en-US" sz="3600" dirty="0"/>
              <a:t>http://git-scm.com/book/en/v2/Git-Branching-Basic-Branching-and-Merging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89429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</a:t>
            </a:r>
            <a:r>
              <a:rPr sz="8000" dirty="0" smtClean="0">
                <a:solidFill>
                  <a:srgbClr val="FFFFFF"/>
                </a:solidFill>
              </a:rPr>
              <a:t>GIT</a:t>
            </a:r>
            <a:r>
              <a:rPr lang="en-US" sz="8000" dirty="0" smtClean="0">
                <a:solidFill>
                  <a:srgbClr val="FFFFFF"/>
                </a:solidFill>
              </a:rPr>
              <a:t> STATUS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07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0" dirty="0" smtClean="0">
                <a:solidFill>
                  <a:srgbClr val="FFFFFF"/>
                </a:solidFill>
              </a:rPr>
              <a:t>My experience with SC</a:t>
            </a:r>
            <a:endParaRPr sz="8000" dirty="0">
              <a:solidFill>
                <a:srgbClr val="FFFFFF"/>
              </a:solidFill>
            </a:endParaRP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rgbClr val="FFFFFF"/>
                </a:solidFill>
              </a:rPr>
              <a:t>Nothing, why would I need Source Control?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/>
                </a:solidFill>
              </a:rPr>
              <a:t>I should probably back up my work.  Zip file?</a:t>
            </a:r>
          </a:p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/>
                </a:solidFill>
              </a:rPr>
              <a:t>We use Visual Source Safe at work, I’ll learn that.  VSS is awful, especially remotely, but it’s something.</a:t>
            </a:r>
          </a:p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/>
                </a:solidFill>
              </a:rPr>
              <a:t>TFS.  Many years of TFS.  Centralized repo, integrated well with Visual Studio.  </a:t>
            </a:r>
          </a:p>
          <a:p>
            <a:pPr marL="742950" lvl="0" indent="-742950"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tx1"/>
                </a:solidFill>
              </a:rPr>
              <a:t>GIT.  Used for OSS contribution, personal projects, and finally I get to use it on a daily basis for “real” work.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STATUS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3" y="2761998"/>
            <a:ext cx="11783314" cy="44465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869922" y="7183817"/>
            <a:ext cx="1524135" cy="301301"/>
            <a:chOff x="11000949" y="7866232"/>
            <a:chExt cx="1524135" cy="301301"/>
          </a:xfrm>
        </p:grpSpPr>
        <p:pic>
          <p:nvPicPr>
            <p:cNvPr id="5" name="creativecommons.png"/>
            <p:cNvPicPr/>
            <p:nvPr/>
          </p:nvPicPr>
          <p:blipFill>
            <a:blip r:embed="rId3">
              <a:alphaModFix amt="85000"/>
              <a:extLst/>
            </a:blip>
            <a:stretch>
              <a:fillRect/>
            </a:stretch>
          </p:blipFill>
          <p:spPr>
            <a:xfrm>
              <a:off x="11080425" y="7938055"/>
              <a:ext cx="204763" cy="20476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Rectangle 5"/>
            <p:cNvSpPr/>
            <p:nvPr/>
          </p:nvSpPr>
          <p:spPr>
            <a:xfrm>
              <a:off x="11000949" y="7866232"/>
              <a:ext cx="1524135" cy="3013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indent="221742" algn="r" defTabSz="566674">
                <a:defRPr sz="1800">
                  <a:solidFill>
                    <a:srgbClr val="000000"/>
                  </a:solidFill>
                </a:defRPr>
              </a:pPr>
              <a:r>
                <a:rPr lang="en-US" sz="1358" dirty="0" smtClean="0"/>
                <a:t>Chris Ballance</a:t>
              </a:r>
              <a:endParaRPr lang="en-US" sz="1358" dirty="0"/>
            </a:p>
          </p:txBody>
        </p:sp>
      </p:grpSp>
    </p:spTree>
    <p:extLst>
      <p:ext uri="{BB962C8B-B14F-4D97-AF65-F5344CB8AC3E}">
        <p14:creationId xmlns:p14="http://schemas.microsoft.com/office/powerpoint/2010/main" val="568102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CHECKOUT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CHECKOUT &lt;branch-name&gt;</a:t>
            </a:r>
          </a:p>
          <a:p>
            <a:pPr lvl="1"/>
            <a:r>
              <a:rPr lang="en-US" sz="3600" dirty="0" smtClean="0"/>
              <a:t>Changes your active branch</a:t>
            </a:r>
          </a:p>
          <a:p>
            <a:pPr lvl="2"/>
            <a:r>
              <a:rPr lang="en-US" sz="3600" dirty="0" smtClean="0"/>
              <a:t>GIT CHECKOUT </a:t>
            </a:r>
            <a:r>
              <a:rPr lang="en-US" sz="3600" dirty="0" err="1" smtClean="0"/>
              <a:t>dev</a:t>
            </a:r>
            <a:endParaRPr lang="en-US" sz="3600" dirty="0" smtClean="0"/>
          </a:p>
          <a:p>
            <a:pPr lvl="2"/>
            <a:r>
              <a:rPr lang="en-US" sz="3600" dirty="0" smtClean="0"/>
              <a:t>GIT CHECKOUT origin/</a:t>
            </a:r>
            <a:r>
              <a:rPr lang="en-US" sz="3600" dirty="0" err="1" smtClean="0"/>
              <a:t>dev</a:t>
            </a:r>
            <a:endParaRPr lang="en-US" sz="3600" dirty="0" smtClean="0"/>
          </a:p>
          <a:p>
            <a:pPr lvl="2"/>
            <a:r>
              <a:rPr lang="en-US" sz="3600" dirty="0" smtClean="0"/>
              <a:t>GIT CHECKOUT </a:t>
            </a:r>
            <a:r>
              <a:rPr lang="en-US" sz="3600" dirty="0" err="1" smtClean="0"/>
              <a:t>cballance</a:t>
            </a:r>
            <a:r>
              <a:rPr lang="en-US" sz="3600" dirty="0" smtClean="0"/>
              <a:t>/Sprint_03</a:t>
            </a:r>
          </a:p>
          <a:p>
            <a:pPr lvl="2"/>
            <a:r>
              <a:rPr lang="en-US" sz="3600" dirty="0" smtClean="0"/>
              <a:t>GIT CHECKOUT-b </a:t>
            </a:r>
            <a:r>
              <a:rPr lang="en-US" sz="3600" dirty="0" err="1" smtClean="0"/>
              <a:t>new_branch</a:t>
            </a:r>
            <a:endParaRPr lang="en-US" sz="3600" dirty="0" smtClean="0"/>
          </a:p>
          <a:p>
            <a:pPr lvl="3"/>
            <a:r>
              <a:rPr lang="en-US" sz="3600" dirty="0" smtClean="0"/>
              <a:t>Create a new branch and switch to it</a:t>
            </a:r>
          </a:p>
        </p:txBody>
      </p:sp>
    </p:spTree>
    <p:extLst>
      <p:ext uri="{BB962C8B-B14F-4D97-AF65-F5344CB8AC3E}">
        <p14:creationId xmlns:p14="http://schemas.microsoft.com/office/powerpoint/2010/main" val="3171686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&gt;GIT </a:t>
            </a:r>
            <a:r>
              <a:rPr sz="8000" dirty="0" smtClean="0">
                <a:solidFill>
                  <a:srgbClr val="FFFFFF"/>
                </a:solidFill>
              </a:rPr>
              <a:t>BRANCH</a:t>
            </a:r>
            <a:endParaRPr sz="8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BRANCH </a:t>
            </a:r>
          </a:p>
          <a:p>
            <a:pPr lvl="1"/>
            <a:r>
              <a:rPr lang="en-US" sz="3600" dirty="0" smtClean="0"/>
              <a:t>Creates a new branch in your Working Directory</a:t>
            </a:r>
          </a:p>
          <a:p>
            <a:pPr lvl="1"/>
            <a:r>
              <a:rPr lang="en-US" sz="3600" dirty="0" smtClean="0"/>
              <a:t>A branch maps to a Commit </a:t>
            </a:r>
          </a:p>
          <a:p>
            <a:pPr lvl="2"/>
            <a:r>
              <a:rPr lang="en-US" sz="3600" dirty="0" smtClean="0"/>
              <a:t>GIT BRANCH new-branch</a:t>
            </a:r>
          </a:p>
          <a:p>
            <a:pPr lvl="3"/>
            <a:r>
              <a:rPr lang="en-US" sz="3600" dirty="0" smtClean="0"/>
              <a:t>Create a new `new-branch` branch</a:t>
            </a:r>
          </a:p>
          <a:p>
            <a:pPr lvl="2"/>
            <a:r>
              <a:rPr lang="en-US" sz="3600" dirty="0" smtClean="0"/>
              <a:t>GIT BRANCH -d new-branch</a:t>
            </a:r>
          </a:p>
          <a:p>
            <a:pPr lvl="3"/>
            <a:r>
              <a:rPr lang="en-US" sz="3600" dirty="0" smtClean="0"/>
              <a:t>Delete the ‘new-branch’ branch from local</a:t>
            </a:r>
          </a:p>
          <a:p>
            <a:pPr lvl="2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220725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WORKING WITH REMOTES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FETCH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29"/>
            <a:ext cx="11099800" cy="831609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GIT FETCH</a:t>
            </a:r>
          </a:p>
          <a:p>
            <a:pPr lvl="1"/>
            <a:r>
              <a:rPr lang="en-US" sz="2800" dirty="0" smtClean="0"/>
              <a:t>Fetches refs (branches &amp; tags) from another repository, but does not </a:t>
            </a:r>
            <a:r>
              <a:rPr lang="en-US" sz="2800" dirty="0" err="1" smtClean="0"/>
              <a:t>automerge</a:t>
            </a:r>
            <a:r>
              <a:rPr lang="en-US" sz="2800" dirty="0" smtClean="0"/>
              <a:t> like GIT PULL.</a:t>
            </a:r>
          </a:p>
          <a:p>
            <a:pPr lvl="1"/>
            <a:r>
              <a:rPr lang="en-US" sz="2800" dirty="0" smtClean="0"/>
              <a:t>By default will FETCH from origin, but any remote can be specified or --ALL to FETCH from all the remotes you have configured</a:t>
            </a:r>
          </a:p>
          <a:p>
            <a:pPr lvl="1"/>
            <a:r>
              <a:rPr lang="en-US" sz="2800" dirty="0" smtClean="0"/>
              <a:t>GIT FETCH doesn’t change anything in your working directory, but will update your status with any remote changes not synchronized with your Working Directory</a:t>
            </a:r>
          </a:p>
          <a:p>
            <a:pPr lvl="1"/>
            <a:r>
              <a:rPr lang="en-US" sz="2800" dirty="0" smtClean="0"/>
              <a:t>GIT FETCH then GIT MERGE is safer than GIT PULL</a:t>
            </a:r>
          </a:p>
        </p:txBody>
      </p:sp>
    </p:spTree>
    <p:extLst>
      <p:ext uri="{BB962C8B-B14F-4D97-AF65-F5344CB8AC3E}">
        <p14:creationId xmlns:p14="http://schemas.microsoft.com/office/powerpoint/2010/main" val="3732152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PUSH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29"/>
            <a:ext cx="11099800" cy="831609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GIT PUSH</a:t>
            </a:r>
          </a:p>
          <a:p>
            <a:pPr lvl="1"/>
            <a:r>
              <a:rPr lang="en-US" sz="2800" dirty="0" smtClean="0"/>
              <a:t>Updates remote repo with local commits</a:t>
            </a:r>
          </a:p>
          <a:p>
            <a:pPr lvl="1"/>
            <a:r>
              <a:rPr lang="en-US" sz="2800" dirty="0" smtClean="0"/>
              <a:t>Requires a MERGE to be done prior to </a:t>
            </a:r>
            <a:r>
              <a:rPr lang="en-US" sz="2800" dirty="0" err="1" smtClean="0"/>
              <a:t>PUSHing</a:t>
            </a:r>
            <a:endParaRPr lang="en-US" sz="2800" dirty="0" smtClean="0"/>
          </a:p>
          <a:p>
            <a:pPr lvl="1"/>
            <a:r>
              <a:rPr lang="en-US" sz="2800" dirty="0" smtClean="0"/>
              <a:t>Will PUSH to origin by default, but other repos can be specified</a:t>
            </a:r>
          </a:p>
          <a:p>
            <a:pPr lvl="1"/>
            <a:r>
              <a:rPr lang="en-US" sz="2800" dirty="0" smtClean="0"/>
              <a:t>Individual branches can be specified</a:t>
            </a:r>
          </a:p>
          <a:p>
            <a:pPr lvl="1"/>
            <a:r>
              <a:rPr lang="en-US" sz="2800" dirty="0" smtClean="0"/>
              <a:t>-u will set an new upstream remote so that they stay in sync</a:t>
            </a:r>
          </a:p>
        </p:txBody>
      </p:sp>
    </p:spTree>
    <p:extLst>
      <p:ext uri="{BB962C8B-B14F-4D97-AF65-F5344CB8AC3E}">
        <p14:creationId xmlns:p14="http://schemas.microsoft.com/office/powerpoint/2010/main" val="33010095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777105" y="3070275"/>
            <a:ext cx="11450589" cy="361305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A brief history of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Source </a:t>
            </a:r>
            <a:r>
              <a:rPr sz="8000" dirty="0" smtClean="0">
                <a:solidFill>
                  <a:srgbClr val="FFFFFF"/>
                </a:solidFill>
              </a:rPr>
              <a:t>Control</a:t>
            </a:r>
            <a:r>
              <a:rPr lang="en-US" sz="8000" dirty="0" smtClean="0">
                <a:solidFill>
                  <a:srgbClr val="FFFFFF"/>
                </a:solidFill>
              </a:rPr>
              <a:t/>
            </a:r>
            <a:br>
              <a:rPr lang="en-US" sz="8000" dirty="0" smtClean="0">
                <a:solidFill>
                  <a:srgbClr val="FFFFFF"/>
                </a:solidFill>
              </a:rPr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3200" dirty="0" smtClean="0"/>
              <a:t>In three phases</a:t>
            </a:r>
            <a:endParaRPr sz="13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PULL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29"/>
            <a:ext cx="11099800" cy="831609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GIT PULL</a:t>
            </a:r>
          </a:p>
          <a:p>
            <a:pPr lvl="1"/>
            <a:r>
              <a:rPr lang="en-US" sz="2800" dirty="0" smtClean="0"/>
              <a:t>Actually does a GIT FETCH then GIT MERGE behind the scenes</a:t>
            </a:r>
          </a:p>
          <a:p>
            <a:pPr lvl="1"/>
            <a:r>
              <a:rPr lang="en-US" sz="2800" dirty="0" smtClean="0"/>
              <a:t>Doing FETCH and MERGE separately is what I prefer.</a:t>
            </a:r>
          </a:p>
        </p:txBody>
      </p:sp>
    </p:spTree>
    <p:extLst>
      <p:ext uri="{BB962C8B-B14F-4D97-AF65-F5344CB8AC3E}">
        <p14:creationId xmlns:p14="http://schemas.microsoft.com/office/powerpoint/2010/main" val="1562643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270000" y="1874018"/>
            <a:ext cx="10464800" cy="6005564"/>
          </a:xfrm>
          <a:prstGeom prst="rect">
            <a:avLst/>
          </a:prstGeom>
        </p:spPr>
        <p:txBody>
          <a:bodyPr/>
          <a:lstStyle/>
          <a:p>
            <a:pPr lvl="0" defTabSz="560831">
              <a:defRPr sz="1800">
                <a:solidFill>
                  <a:srgbClr val="000000"/>
                </a:solidFill>
              </a:defRPr>
            </a:pPr>
            <a:r>
              <a:rPr sz="7679" dirty="0" smtClean="0">
                <a:solidFill>
                  <a:srgbClr val="FFFFFF"/>
                </a:solidFill>
              </a:rPr>
              <a:t>HISTORY</a:t>
            </a:r>
            <a:r>
              <a:rPr lang="en-US" sz="7679" dirty="0"/>
              <a:t/>
            </a:r>
            <a:br>
              <a:rPr lang="en-US" sz="7679" dirty="0"/>
            </a:br>
            <a:r>
              <a:rPr lang="en-US" sz="2400" dirty="0" smtClean="0"/>
              <a:t>What the heck did I do yesterday?</a:t>
            </a:r>
            <a:endParaRPr sz="7679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LOG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139" y="1945503"/>
            <a:ext cx="11099800" cy="748270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LOG</a:t>
            </a:r>
          </a:p>
          <a:p>
            <a:pPr lvl="1"/>
            <a:r>
              <a:rPr lang="en-US" sz="3600" dirty="0" smtClean="0"/>
              <a:t>See a list of commits back to the very beginning</a:t>
            </a:r>
          </a:p>
          <a:p>
            <a:pPr lvl="2"/>
            <a:r>
              <a:rPr lang="en-US" sz="3600" dirty="0" smtClean="0"/>
              <a:t>GIT LOG &lt;filename&gt;</a:t>
            </a:r>
          </a:p>
          <a:p>
            <a:pPr lvl="2"/>
            <a:r>
              <a:rPr lang="en-US" sz="3600" dirty="0" smtClean="0"/>
              <a:t>GIT LOG --MERGES</a:t>
            </a:r>
          </a:p>
          <a:p>
            <a:pPr lvl="2"/>
            <a:r>
              <a:rPr lang="en-US" sz="3600" dirty="0" smtClean="0"/>
              <a:t>GIT LOG --PRETTY=</a:t>
            </a:r>
            <a:r>
              <a:rPr lang="en-US" sz="3600" dirty="0" err="1" smtClean="0"/>
              <a:t>oneline</a:t>
            </a:r>
            <a:endParaRPr lang="en-US" sz="3600" dirty="0" smtClean="0"/>
          </a:p>
          <a:p>
            <a:pPr lvl="2"/>
            <a:r>
              <a:rPr lang="en-US" sz="3600" dirty="0"/>
              <a:t>GIT LOG </a:t>
            </a:r>
            <a:r>
              <a:rPr lang="en-US" sz="3600" dirty="0" smtClean="0"/>
              <a:t>--graph --PRETTY=</a:t>
            </a:r>
            <a:r>
              <a:rPr lang="en-US" sz="3600" dirty="0" err="1" smtClean="0"/>
              <a:t>oneline</a:t>
            </a:r>
            <a:endParaRPr lang="en-US" sz="3600" dirty="0"/>
          </a:p>
          <a:p>
            <a:pPr lvl="2"/>
            <a:endParaRPr lang="en-US" sz="3600" dirty="0" smtClean="0"/>
          </a:p>
          <a:p>
            <a:pPr lvl="2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9528915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UNDO / REDO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OOPS…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&gt;GIT RESET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RESET &lt;file-name&gt;</a:t>
            </a:r>
          </a:p>
          <a:p>
            <a:pPr lvl="1"/>
            <a:r>
              <a:rPr lang="en-US" sz="3600" dirty="0" smtClean="0"/>
              <a:t>Roll back changes in your local index (staging area) to the version before you did GIT ADD.</a:t>
            </a:r>
          </a:p>
          <a:p>
            <a:pPr lvl="1"/>
            <a:r>
              <a:rPr lang="en-US" sz="3600" dirty="0" smtClean="0"/>
              <a:t>Puts the repo version back in your working directory</a:t>
            </a:r>
          </a:p>
          <a:p>
            <a:pPr lvl="1"/>
            <a:r>
              <a:rPr lang="en-US" sz="3600" dirty="0" smtClean="0"/>
              <a:t>Can change history</a:t>
            </a:r>
          </a:p>
          <a:p>
            <a:pPr lvl="1"/>
            <a:r>
              <a:rPr lang="en-US" sz="3600" dirty="0" smtClean="0"/>
              <a:t>Can also reset your Working Directory</a:t>
            </a:r>
          </a:p>
          <a:p>
            <a:pPr lvl="1"/>
            <a:r>
              <a:rPr lang="en-US" sz="3600" dirty="0" smtClean="0"/>
              <a:t>Be *careful* using the --hard flag.</a:t>
            </a:r>
          </a:p>
        </p:txBody>
      </p:sp>
    </p:spTree>
    <p:extLst>
      <p:ext uri="{BB962C8B-B14F-4D97-AF65-F5344CB8AC3E}">
        <p14:creationId xmlns:p14="http://schemas.microsoft.com/office/powerpoint/2010/main" val="3980296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&gt;GIT </a:t>
            </a:r>
            <a:r>
              <a:rPr lang="en-US" sz="8000" dirty="0" smtClean="0">
                <a:solidFill>
                  <a:srgbClr val="FFFFFF"/>
                </a:solidFill>
              </a:rPr>
              <a:t>CHECKOUT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For individual files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19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CHECKOUT &lt;file-name&gt;</a:t>
            </a:r>
          </a:p>
          <a:p>
            <a:pPr lvl="1"/>
            <a:r>
              <a:rPr lang="en-US" sz="3600" dirty="0" smtClean="0"/>
              <a:t>Get the local repo version of a specific file</a:t>
            </a:r>
          </a:p>
          <a:p>
            <a:pPr lvl="1"/>
            <a:r>
              <a:rPr lang="en-US" sz="3600" dirty="0" smtClean="0"/>
              <a:t>Puts the repo version back in your working directory</a:t>
            </a:r>
          </a:p>
          <a:p>
            <a:pPr lvl="1"/>
            <a:r>
              <a:rPr lang="en-US" sz="3600" dirty="0" smtClean="0"/>
              <a:t>Does not change committed history</a:t>
            </a:r>
          </a:p>
        </p:txBody>
      </p:sp>
    </p:spTree>
    <p:extLst>
      <p:ext uri="{BB962C8B-B14F-4D97-AF65-F5344CB8AC3E}">
        <p14:creationId xmlns:p14="http://schemas.microsoft.com/office/powerpoint/2010/main" val="40974265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952500" y="8001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1. Local Source Control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7810500" y="2597150"/>
            <a:ext cx="4758184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Slightly better than dropping files in a folder and time-stamping them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RCS, VSS</a:t>
            </a:r>
          </a:p>
        </p:txBody>
      </p:sp>
      <p:pic>
        <p:nvPicPr>
          <p:cNvPr id="45" name="local source contro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790" y="2967845"/>
            <a:ext cx="6491835" cy="554511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1238557" y="8496300"/>
            <a:ext cx="6412301" cy="306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1" indent="221742" algn="r" defTabSz="566674">
              <a:defRPr sz="1800">
                <a:solidFill>
                  <a:srgbClr val="000000"/>
                </a:solidFill>
              </a:defRPr>
            </a:pPr>
            <a:r>
              <a:rPr sz="1358" u="sng" dirty="0">
                <a:solidFill>
                  <a:srgbClr val="FFFFFF"/>
                </a:solidFill>
              </a:rPr>
              <a:t>http://</a:t>
            </a:r>
            <a:r>
              <a:rPr sz="1358" u="sng" dirty="0" smtClean="0">
                <a:solidFill>
                  <a:srgbClr val="FFFFFF"/>
                </a:solidFill>
              </a:rPr>
              <a:t>git-scm.com/book/en/v2</a:t>
            </a:r>
            <a:endParaRPr sz="1358" dirty="0">
              <a:solidFill>
                <a:srgbClr val="FFFFFF"/>
              </a:solidFill>
            </a:endParaRPr>
          </a:p>
        </p:txBody>
      </p:sp>
      <p:pic>
        <p:nvPicPr>
          <p:cNvPr id="6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5161540" y="8522366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&gt;GIT </a:t>
            </a:r>
            <a:r>
              <a:rPr lang="en-US" sz="8000" dirty="0" smtClean="0">
                <a:solidFill>
                  <a:srgbClr val="FFFFFF"/>
                </a:solidFill>
              </a:rPr>
              <a:t>REVERT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091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REVERT &lt;file-name&gt;</a:t>
            </a:r>
          </a:p>
          <a:p>
            <a:pPr lvl="2"/>
            <a:r>
              <a:rPr lang="en-US" sz="3600" dirty="0" smtClean="0"/>
              <a:t>With existing commits, revert uncommitted changes.  Requires clean working directory.</a:t>
            </a:r>
          </a:p>
          <a:p>
            <a:pPr lvl="2"/>
            <a:r>
              <a:rPr lang="en-US" sz="3600" dirty="0" smtClean="0"/>
              <a:t>With --hard option, GIT will throw away all your uncommitted changes.  Be *careful* with this.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8195257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&gt;GIT </a:t>
            </a:r>
            <a:r>
              <a:rPr lang="en-US" sz="8000" dirty="0" smtClean="0">
                <a:solidFill>
                  <a:srgbClr val="FFFFFF"/>
                </a:solidFill>
              </a:rPr>
              <a:t>DIFFTOOLs</a:t>
            </a:r>
            <a:endParaRPr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37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DIFFTOOL / MERGETOOL</a:t>
            </a:r>
          </a:p>
          <a:p>
            <a:pPr lvl="2"/>
            <a:r>
              <a:rPr lang="en-US" sz="3600" dirty="0" smtClean="0"/>
              <a:t>Same functionality as GIT DIFF, but using your favorite comparison tool</a:t>
            </a:r>
          </a:p>
          <a:p>
            <a:pPr lvl="4"/>
            <a:r>
              <a:rPr lang="en-US" sz="3600" dirty="0" smtClean="0"/>
              <a:t>Beyond Compare</a:t>
            </a:r>
          </a:p>
          <a:p>
            <a:pPr lvl="4"/>
            <a:r>
              <a:rPr lang="en-US" sz="3600" dirty="0" err="1" smtClean="0"/>
              <a:t>DiffMerge</a:t>
            </a:r>
            <a:endParaRPr lang="en-US" sz="3600" dirty="0" smtClean="0"/>
          </a:p>
          <a:p>
            <a:pPr lvl="2"/>
            <a:r>
              <a:rPr lang="en-US" sz="3600" dirty="0" smtClean="0"/>
              <a:t>May require a few </a:t>
            </a:r>
            <a:r>
              <a:rPr lang="en-US" sz="3600" dirty="0" err="1" smtClean="0"/>
              <a:t>config</a:t>
            </a:r>
            <a:r>
              <a:rPr lang="en-US" sz="3600" dirty="0" smtClean="0"/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3528166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1270000" y="1483497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dirty="0">
                <a:solidFill>
                  <a:srgbClr val="FFFFFF"/>
                </a:solidFill>
              </a:rPr>
              <a:t>&gt;</a:t>
            </a:r>
            <a:r>
              <a:rPr sz="8000" dirty="0" smtClean="0">
                <a:solidFill>
                  <a:srgbClr val="FFFFFF"/>
                </a:solidFill>
              </a:rPr>
              <a:t>GIT</a:t>
            </a:r>
            <a:r>
              <a:rPr lang="en-US" sz="8000" dirty="0" smtClean="0">
                <a:solidFill>
                  <a:srgbClr val="FFFFFF"/>
                </a:solidFill>
              </a:rPr>
              <a:t> STASH</a:t>
            </a:r>
            <a:endParaRPr sz="80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427152"/>
            <a:ext cx="4876800" cy="3657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44972" y="8084752"/>
            <a:ext cx="3409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 https</a:t>
            </a:r>
            <a:r>
              <a:rPr lang="en-US" sz="1200" dirty="0"/>
              <a:t>://www.flickr.com/photos/mogus/</a:t>
            </a:r>
          </a:p>
        </p:txBody>
      </p:sp>
      <p:pic>
        <p:nvPicPr>
          <p:cNvPr id="8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6150081" y="8120869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4863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GIT STASH stash@{n}</a:t>
            </a:r>
          </a:p>
          <a:p>
            <a:pPr lvl="1"/>
            <a:r>
              <a:rPr lang="en-US" sz="3600" dirty="0" smtClean="0"/>
              <a:t>Quick save of changes in your current branch</a:t>
            </a:r>
          </a:p>
          <a:p>
            <a:pPr lvl="1"/>
            <a:r>
              <a:rPr lang="en-US" sz="3600" dirty="0" smtClean="0"/>
              <a:t>Lets you switch branches without committing.</a:t>
            </a:r>
          </a:p>
          <a:p>
            <a:pPr lvl="2"/>
            <a:r>
              <a:rPr lang="en-US" sz="3600" dirty="0" smtClean="0"/>
              <a:t>GIT STASH SAVE</a:t>
            </a:r>
          </a:p>
          <a:p>
            <a:pPr lvl="2"/>
            <a:r>
              <a:rPr lang="en-US" sz="3600" dirty="0" smtClean="0"/>
              <a:t>GIT STASH APPLY</a:t>
            </a:r>
          </a:p>
          <a:p>
            <a:pPr lvl="2"/>
            <a:r>
              <a:rPr lang="en-US" sz="3600" dirty="0" smtClean="0"/>
              <a:t>GIT STASH LIST</a:t>
            </a:r>
          </a:p>
        </p:txBody>
      </p:sp>
    </p:spTree>
    <p:extLst>
      <p:ext uri="{BB962C8B-B14F-4D97-AF65-F5344CB8AC3E}">
        <p14:creationId xmlns:p14="http://schemas.microsoft.com/office/powerpoint/2010/main" val="681575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3595816"/>
            <a:ext cx="11099800" cy="549738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What’s the difference?</a:t>
            </a:r>
          </a:p>
          <a:p>
            <a:endParaRPr lang="en-US" sz="3600" dirty="0" smtClean="0"/>
          </a:p>
          <a:p>
            <a:r>
              <a:rPr lang="en-US" sz="3600" dirty="0" smtClean="0"/>
              <a:t>Dan </a:t>
            </a:r>
            <a:r>
              <a:rPr lang="en-US" sz="3600" dirty="0" err="1" smtClean="0"/>
              <a:t>Moulding</a:t>
            </a:r>
            <a:r>
              <a:rPr lang="en-US" sz="3600" dirty="0" smtClean="0"/>
              <a:t> has a great condensed guide</a:t>
            </a:r>
          </a:p>
          <a:p>
            <a:pPr lvl="1"/>
            <a:r>
              <a:rPr lang="en-US" sz="3600" dirty="0" smtClean="0">
                <a:hlinkClick r:id="rId2"/>
              </a:rPr>
              <a:t>http</a:t>
            </a:r>
            <a:r>
              <a:rPr lang="en-US" sz="3600" dirty="0">
                <a:hlinkClick r:id="rId2"/>
              </a:rPr>
              <a:t>://</a:t>
            </a:r>
            <a:r>
              <a:rPr lang="en-US" sz="3600" dirty="0" smtClean="0">
                <a:hlinkClick r:id="rId2"/>
              </a:rPr>
              <a:t>stackoverflow.com/a/8358039/1551</a:t>
            </a:r>
            <a:endParaRPr lang="en-US" sz="3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97708" y="2088571"/>
            <a:ext cx="981126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/>
              <a:t>REVERT / CHECKOUT / RESET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30812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 “SYNC”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877330"/>
            <a:ext cx="11099800" cy="821587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“SYNC”</a:t>
            </a:r>
          </a:p>
          <a:p>
            <a:pPr lvl="1"/>
            <a:r>
              <a:rPr lang="en-US" sz="3600" dirty="0"/>
              <a:t>GIT doesn't have the concept of "sync" natively, per-se. It separates sync into PULL PUSH and alternatively PULL into the two part process GIT FETCH then GIT </a:t>
            </a:r>
            <a:r>
              <a:rPr lang="en-US" sz="3600" dirty="0" smtClean="0"/>
              <a:t>MERGE</a:t>
            </a:r>
            <a:endParaRPr lang="en-US" sz="3600" dirty="0"/>
          </a:p>
          <a:p>
            <a:pPr lvl="1"/>
            <a:r>
              <a:rPr lang="en-US" sz="3600" dirty="0"/>
              <a:t>Visual Studio's GIT plug-in uses the concept of 'sync' to do PULL or a PUSH behind the scenes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2026609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952500" y="5080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 VISUAL TOOLS</a:t>
            </a:r>
          </a:p>
        </p:txBody>
      </p:sp>
      <p:pic>
        <p:nvPicPr>
          <p:cNvPr id="102" name="Octoca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3129" y="2704254"/>
            <a:ext cx="4830159" cy="4015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itwindows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0" y="7207250"/>
            <a:ext cx="5130800" cy="1943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sourcetree_icon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3300" y="3188545"/>
            <a:ext cx="3046487" cy="3046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952500" y="736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>
                <a:solidFill>
                  <a:srgbClr val="FFFFFF"/>
                </a:solidFill>
              </a:rPr>
              <a:t>2. Centralized Source Control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xfrm>
            <a:off x="444499" y="2662037"/>
            <a:ext cx="2711253" cy="615672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Single point of integration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Single point of failure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TFS, Subversion</a:t>
            </a:r>
          </a:p>
        </p:txBody>
      </p:sp>
      <p:pic>
        <p:nvPicPr>
          <p:cNvPr id="50" name="centralizedVC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5489" y="2597149"/>
            <a:ext cx="9039711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5924857" y="8839200"/>
            <a:ext cx="6412301" cy="306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1" indent="221742" algn="r" defTabSz="566674">
              <a:defRPr sz="1800">
                <a:solidFill>
                  <a:srgbClr val="000000"/>
                </a:solidFill>
              </a:defRPr>
            </a:pPr>
            <a:r>
              <a:rPr sz="1358" u="sng" dirty="0">
                <a:solidFill>
                  <a:srgbClr val="FFFFFF"/>
                </a:solidFill>
              </a:rPr>
              <a:t>http://</a:t>
            </a:r>
            <a:r>
              <a:rPr sz="1358" u="sng" dirty="0" smtClean="0">
                <a:solidFill>
                  <a:srgbClr val="FFFFFF"/>
                </a:solidFill>
              </a:rPr>
              <a:t>git-scm.com/book/en/v2</a:t>
            </a:r>
            <a:endParaRPr sz="1358" dirty="0">
              <a:solidFill>
                <a:srgbClr val="FFFFFF"/>
              </a:solidFill>
            </a:endParaRPr>
          </a:p>
        </p:txBody>
      </p:sp>
      <p:pic>
        <p:nvPicPr>
          <p:cNvPr id="6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9844752" y="8868793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/>
          </p:cNvSpPr>
          <p:nvPr>
            <p:ph type="title"/>
          </p:nvPr>
        </p:nvSpPr>
        <p:spPr>
          <a:xfrm>
            <a:off x="1270000" y="1397000"/>
            <a:ext cx="10464800" cy="1080741"/>
          </a:xfrm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 GitHub for Windows</a:t>
            </a:r>
          </a:p>
        </p:txBody>
      </p:sp>
      <p:pic>
        <p:nvPicPr>
          <p:cNvPr id="107" name="githubwindow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703" y="3233269"/>
            <a:ext cx="11697394" cy="44516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/>
          <p:cNvSpPr/>
          <p:nvPr/>
        </p:nvSpPr>
        <p:spPr>
          <a:xfrm>
            <a:off x="8937885" y="7775833"/>
            <a:ext cx="3409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photo: Phil </a:t>
            </a:r>
            <a:r>
              <a:rPr lang="en-US" sz="1200" dirty="0" err="1" smtClean="0"/>
              <a:t>Haack</a:t>
            </a:r>
            <a:endParaRPr lang="en-US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1270000" y="965200"/>
            <a:ext cx="10464800" cy="1080741"/>
          </a:xfrm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 SourceTree</a:t>
            </a:r>
          </a:p>
        </p:txBody>
      </p:sp>
      <p:pic>
        <p:nvPicPr>
          <p:cNvPr id="110" name="sourcetre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631" y="2552852"/>
            <a:ext cx="11993538" cy="604674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/>
          <p:cNvSpPr/>
          <p:nvPr/>
        </p:nvSpPr>
        <p:spPr>
          <a:xfrm>
            <a:off x="9090076" y="8599594"/>
            <a:ext cx="34090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/>
              <a:t>photo: </a:t>
            </a:r>
            <a:r>
              <a:rPr lang="en-US" sz="1200" dirty="0" err="1" smtClean="0"/>
              <a:t>Atlassian</a:t>
            </a:r>
            <a:endParaRPr lang="en-US" sz="1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270000" y="1054100"/>
            <a:ext cx="10464800" cy="1080741"/>
          </a:xfrm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Visual Studio Integration</a:t>
            </a:r>
          </a:p>
        </p:txBody>
      </p:sp>
      <p:pic>
        <p:nvPicPr>
          <p:cNvPr id="113" name="visual_studio_gi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4983" y="2457161"/>
            <a:ext cx="8694834" cy="657888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2337086" y="9038472"/>
            <a:ext cx="8494313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algn="r">
              <a:defRPr sz="1800">
                <a:solidFill>
                  <a:srgbClr val="000000"/>
                </a:solidFill>
              </a:defRPr>
            </a:pPr>
            <a:r>
              <a:rPr lang="en-US" sz="1200" dirty="0" smtClean="0">
                <a:solidFill>
                  <a:srgbClr val="FFFFFF"/>
                </a:solidFill>
              </a:rPr>
              <a:t>photo: Scott </a:t>
            </a:r>
            <a:r>
              <a:rPr lang="en-US" sz="1200" dirty="0" err="1" smtClean="0">
                <a:solidFill>
                  <a:srgbClr val="FFFFFF"/>
                </a:solidFill>
              </a:rPr>
              <a:t>Hanselman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/>
              <a:t>-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sz="1200" u="sng" dirty="0" smtClean="0">
                <a:solidFill>
                  <a:srgbClr val="FFFFFF"/>
                </a:solidFill>
              </a:rPr>
              <a:t>http</a:t>
            </a:r>
            <a:r>
              <a:rPr sz="1200" u="sng" dirty="0">
                <a:solidFill>
                  <a:srgbClr val="FFFFFF"/>
                </a:solidFill>
              </a:rPr>
              <a:t>://</a:t>
            </a:r>
            <a:r>
              <a:rPr sz="1200" u="sng" dirty="0" smtClean="0">
                <a:solidFill>
                  <a:srgbClr val="FFFFFF"/>
                </a:solidFill>
              </a:rPr>
              <a:t>www.hanselman.com/blog/GitSupportForVisualStudioGitTFSAndVSPutIntoContext.as</a:t>
            </a:r>
            <a:r>
              <a:rPr lang="en-US" sz="1200" u="sng" dirty="0" smtClean="0">
                <a:solidFill>
                  <a:srgbClr val="FFFFFF"/>
                </a:solidFill>
              </a:rPr>
              <a:t>px</a:t>
            </a:r>
            <a:endParaRPr sz="1200" u="sng" dirty="0">
              <a:solidFill>
                <a:srgbClr val="FFFFFF"/>
              </a:solidFill>
              <a:hlinkClick r:id="rId3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216" y="1397000"/>
            <a:ext cx="10464800" cy="11608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8794" y="4303309"/>
            <a:ext cx="11417643" cy="28110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Pro GIT -</a:t>
            </a: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git-scm.com/book/en/v2</a:t>
            </a:r>
            <a:endParaRPr lang="en-US" sz="2800" dirty="0" smtClean="0"/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2800" dirty="0"/>
              <a:t>Stackoverflow.com - </a:t>
            </a: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stackoverflow.com/questions/tagged/git</a:t>
            </a:r>
            <a:endParaRPr lang="en-US" sz="2800" dirty="0" smtClean="0"/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571500" algn="l" rtl="0" latinLnBrk="1" hangingPunct="0">
              <a:buFont typeface="Arial" panose="020B0604020202020204" pitchFamily="34" charset="0"/>
              <a:buChar char="•"/>
            </a:pPr>
            <a:r>
              <a:rPr lang="en-US" sz="2800" dirty="0"/>
              <a:t>Google - </a:t>
            </a:r>
            <a:r>
              <a:rPr lang="en-US" sz="2800" dirty="0">
                <a:hlinkClick r:id="rId4"/>
              </a:rPr>
              <a:t>http://lmgtfy.com/?</a:t>
            </a:r>
            <a:r>
              <a:rPr lang="en-US" sz="2800" dirty="0" smtClean="0">
                <a:hlinkClick r:id="rId4"/>
              </a:rPr>
              <a:t>q=git</a:t>
            </a:r>
            <a:endParaRPr lang="en-US" sz="2800" dirty="0" smtClean="0"/>
          </a:p>
          <a:p>
            <a:pPr algn="l" rtl="0" latinLnBrk="1" hangingPunct="0"/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2928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 smtClean="0">
                <a:solidFill>
                  <a:srgbClr val="FFFFFF"/>
                </a:solidFill>
              </a:rPr>
              <a:t>&gt;</a:t>
            </a:r>
            <a:r>
              <a:rPr lang="en-US" sz="8000" smtClean="0">
                <a:solidFill>
                  <a:srgbClr val="FFFFFF"/>
                </a:solidFill>
              </a:rPr>
              <a:t>GIT</a:t>
            </a:r>
            <a:r>
              <a:rPr sz="8000" smtClean="0">
                <a:solidFill>
                  <a:srgbClr val="FFFFFF"/>
                </a:solidFill>
              </a:rPr>
              <a:t> </a:t>
            </a:r>
            <a:r>
              <a:rPr sz="8000" dirty="0">
                <a:solidFill>
                  <a:srgbClr val="FFFFFF"/>
                </a:solidFill>
              </a:rPr>
              <a:t>QUESTIONS?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952500" y="736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>
                <a:solidFill>
                  <a:srgbClr val="FFFFFF"/>
                </a:solidFill>
              </a:rPr>
              <a:t>3. Distributed Source Control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444500" y="2662037"/>
            <a:ext cx="5211912" cy="615672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Fully fault tolerant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Numerous development models are supported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Multiple paths of work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GIT, Mercurial</a:t>
            </a:r>
          </a:p>
        </p:txBody>
      </p:sp>
      <p:pic>
        <p:nvPicPr>
          <p:cNvPr id="55" name="distribut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787" y="2672597"/>
            <a:ext cx="5695494" cy="659163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5044095" y="9142628"/>
            <a:ext cx="6412301" cy="27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1" indent="178307" algn="r" defTabSz="455675">
              <a:defRPr sz="1800">
                <a:solidFill>
                  <a:srgbClr val="000000"/>
                </a:solidFill>
              </a:defRPr>
            </a:pPr>
            <a:r>
              <a:rPr sz="1092" u="sng" dirty="0">
                <a:solidFill>
                  <a:srgbClr val="FFFFFF"/>
                </a:solidFill>
              </a:rPr>
              <a:t>http://</a:t>
            </a:r>
            <a:r>
              <a:rPr sz="1092" u="sng" dirty="0" smtClean="0">
                <a:solidFill>
                  <a:srgbClr val="FFFFFF"/>
                </a:solidFill>
              </a:rPr>
              <a:t>git-scm.com/book/en/v2</a:t>
            </a:r>
            <a:endParaRPr sz="1092" dirty="0">
              <a:solidFill>
                <a:srgbClr val="FFFFFF"/>
              </a:solidFill>
            </a:endParaRPr>
          </a:p>
        </p:txBody>
      </p:sp>
      <p:pic>
        <p:nvPicPr>
          <p:cNvPr id="6" name="creativecommons.png"/>
          <p:cNvPicPr/>
          <p:nvPr/>
        </p:nvPicPr>
        <p:blipFill>
          <a:blip r:embed="rId3">
            <a:alphaModFix amt="85000"/>
            <a:extLst/>
          </a:blip>
          <a:stretch>
            <a:fillRect/>
          </a:stretch>
        </p:blipFill>
        <p:spPr>
          <a:xfrm>
            <a:off x="9468448" y="9153724"/>
            <a:ext cx="163068" cy="159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  Brief history of GIT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GIT grew out of the community involved with Linux Kernel Development.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Prior to GIT, the community had been using a commercial product, Bitkeeper, for its Source Control solution.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In 2005, GIT was written as its replacement.</a:t>
            </a:r>
          </a:p>
        </p:txBody>
      </p:sp>
    </p:spTree>
    <p:extLst>
      <p:ext uri="{BB962C8B-B14F-4D97-AF65-F5344CB8AC3E}">
        <p14:creationId xmlns:p14="http://schemas.microsoft.com/office/powerpoint/2010/main" val="3715048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GIT’s Goals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Speed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Simple design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Strong support for non-linear development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Fully distributed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 dirty="0">
                <a:solidFill>
                  <a:srgbClr val="FFFFFF"/>
                </a:solidFill>
              </a:rPr>
              <a:t>    Able to handle large projects efficiently </a:t>
            </a:r>
          </a:p>
        </p:txBody>
      </p:sp>
      <p:sp>
        <p:nvSpPr>
          <p:cNvPr id="63" name="Shape 63"/>
          <p:cNvSpPr/>
          <p:nvPr/>
        </p:nvSpPr>
        <p:spPr>
          <a:xfrm>
            <a:off x="6420157" y="9258300"/>
            <a:ext cx="6412301" cy="306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1" indent="221742" algn="r" defTabSz="566674">
              <a:defRPr sz="1800">
                <a:solidFill>
                  <a:srgbClr val="000000"/>
                </a:solidFill>
              </a:defRPr>
            </a:pPr>
            <a:r>
              <a:rPr sz="1358" dirty="0" smtClean="0">
                <a:solidFill>
                  <a:srgbClr val="FFFFFF"/>
                </a:solidFill>
              </a:rPr>
              <a:t> </a:t>
            </a:r>
            <a:r>
              <a:rPr sz="1358" u="sng" dirty="0">
                <a:solidFill>
                  <a:srgbClr val="FFFFFF"/>
                </a:solidFill>
              </a:rPr>
              <a:t>http://</a:t>
            </a:r>
            <a:r>
              <a:rPr sz="1358" u="sng" dirty="0" smtClean="0">
                <a:solidFill>
                  <a:srgbClr val="FFFFFF"/>
                </a:solidFill>
              </a:rPr>
              <a:t>git-scm.com/book/en/v2</a:t>
            </a:r>
            <a:endParaRPr sz="1358" dirty="0">
              <a:solidFill>
                <a:srgbClr val="FFFFFF"/>
              </a:solidFill>
            </a:endParaRPr>
          </a:p>
        </p:txBody>
      </p:sp>
      <p:pic>
        <p:nvPicPr>
          <p:cNvPr id="5" name="creativecommons.png"/>
          <p:cNvPicPr/>
          <p:nvPr/>
        </p:nvPicPr>
        <p:blipFill>
          <a:blip r:embed="rId2">
            <a:alphaModFix amt="85000"/>
            <a:extLst/>
          </a:blip>
          <a:stretch>
            <a:fillRect/>
          </a:stretch>
        </p:blipFill>
        <p:spPr>
          <a:xfrm>
            <a:off x="10323587" y="9258300"/>
            <a:ext cx="204763" cy="204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1468</Words>
  <Application>Microsoft Office PowerPoint</Application>
  <PresentationFormat>Custom</PresentationFormat>
  <Paragraphs>220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Avenir Roman</vt:lpstr>
      <vt:lpstr>Helvetica Light</vt:lpstr>
      <vt:lpstr>Black</vt:lpstr>
      <vt:lpstr>GIT -Tips &amp; Tricks</vt:lpstr>
      <vt:lpstr>PowerPoint Presentation</vt:lpstr>
      <vt:lpstr>My experience with SC</vt:lpstr>
      <vt:lpstr>A brief history of  Source Control  In three phases</vt:lpstr>
      <vt:lpstr>1. Local Source Control</vt:lpstr>
      <vt:lpstr>2. Centralized Source Control</vt:lpstr>
      <vt:lpstr>3. Distributed Source Control</vt:lpstr>
      <vt:lpstr>  Brief history of GIT</vt:lpstr>
      <vt:lpstr>GIT’s Goals</vt:lpstr>
      <vt:lpstr>Snapshots vs. Diffs</vt:lpstr>
      <vt:lpstr>Location, location, location</vt:lpstr>
      <vt:lpstr>Integrity &amp; Security</vt:lpstr>
      <vt:lpstr>Big Rocks - workflow</vt:lpstr>
      <vt:lpstr>Change Lifecycle</vt:lpstr>
      <vt:lpstr>GIT Console - Windows</vt:lpstr>
      <vt:lpstr>GIT config</vt:lpstr>
      <vt:lpstr>GIT…   via its commands</vt:lpstr>
      <vt:lpstr>GITing help</vt:lpstr>
      <vt:lpstr>&gt;GIT INIT</vt:lpstr>
      <vt:lpstr>PowerPoint Presentation</vt:lpstr>
      <vt:lpstr>&gt;GIT CLONE</vt:lpstr>
      <vt:lpstr>PowerPoint Presentation</vt:lpstr>
      <vt:lpstr>&gt;GIT ADD</vt:lpstr>
      <vt:lpstr>PowerPoint Presentation</vt:lpstr>
      <vt:lpstr>&gt;GIT COMMIT</vt:lpstr>
      <vt:lpstr>PowerPoint Presentation</vt:lpstr>
      <vt:lpstr>&gt;GIT MERGE or GIT MERGETOOL</vt:lpstr>
      <vt:lpstr>PowerPoint Presentation</vt:lpstr>
      <vt:lpstr>&gt;GIT STATUS</vt:lpstr>
      <vt:lpstr>PowerPoint Presentation</vt:lpstr>
      <vt:lpstr>&gt;GIT CHECKOUT</vt:lpstr>
      <vt:lpstr>PowerPoint Presentation</vt:lpstr>
      <vt:lpstr>&gt;GIT BRANCH</vt:lpstr>
      <vt:lpstr>PowerPoint Presentation</vt:lpstr>
      <vt:lpstr>WORKING WITH REMOTES</vt:lpstr>
      <vt:lpstr>&gt;GIT FETCH </vt:lpstr>
      <vt:lpstr>PowerPoint Presentation</vt:lpstr>
      <vt:lpstr>&gt;GIT PUSH</vt:lpstr>
      <vt:lpstr>PowerPoint Presentation</vt:lpstr>
      <vt:lpstr>&gt;GIT PULL</vt:lpstr>
      <vt:lpstr>PowerPoint Presentation</vt:lpstr>
      <vt:lpstr>HISTORY What the heck did I do yesterday?</vt:lpstr>
      <vt:lpstr>&gt;GIT LOG</vt:lpstr>
      <vt:lpstr>PowerPoint Presentation</vt:lpstr>
      <vt:lpstr>UNDO / REDO OOPS… </vt:lpstr>
      <vt:lpstr>&gt;GIT RESET</vt:lpstr>
      <vt:lpstr>PowerPoint Presentation</vt:lpstr>
      <vt:lpstr>&gt;GIT CHECKOUT For individual files</vt:lpstr>
      <vt:lpstr>PowerPoint Presentation</vt:lpstr>
      <vt:lpstr>&gt;GIT REVERT</vt:lpstr>
      <vt:lpstr>PowerPoint Presentation</vt:lpstr>
      <vt:lpstr>&gt;GIT DIFFTOOLs</vt:lpstr>
      <vt:lpstr>PowerPoint Presentation</vt:lpstr>
      <vt:lpstr>&gt;GIT STASH</vt:lpstr>
      <vt:lpstr>PowerPoint Presentation</vt:lpstr>
      <vt:lpstr>PowerPoint Presentation</vt:lpstr>
      <vt:lpstr> “SYNC”</vt:lpstr>
      <vt:lpstr>PowerPoint Presentation</vt:lpstr>
      <vt:lpstr> VISUAL TOOLS</vt:lpstr>
      <vt:lpstr> GitHub for Windows</vt:lpstr>
      <vt:lpstr> SourceTree</vt:lpstr>
      <vt:lpstr>Visual Studio Integration</vt:lpstr>
      <vt:lpstr>Resources</vt:lpstr>
      <vt:lpstr>&gt;GIT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-Tips &amp; Tricks</dc:title>
  <cp:lastModifiedBy>Chris Ballance</cp:lastModifiedBy>
  <cp:revision>23</cp:revision>
  <dcterms:modified xsi:type="dcterms:W3CDTF">2015-01-28T16:15:04Z</dcterms:modified>
</cp:coreProperties>
</file>